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Source Code Pro"/>
      <p:regular r:id="rId29"/>
      <p:bold r:id="rId30"/>
      <p:italic r:id="rId31"/>
      <p:boldItalic r:id="rId32"/>
    </p:embeddedFont>
    <p:embeddedFont>
      <p:font typeface="Oswald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5" roundtripDataSignature="AMtx7mgbKdjgBkvTBU3bZuBN5mwjdebp3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SourceCodePr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SourceCodePro-italic.fntdata"/><Relationship Id="rId30" Type="http://schemas.openxmlformats.org/officeDocument/2006/relationships/font" Target="fonts/SourceCodePro-bold.fntdata"/><Relationship Id="rId11" Type="http://schemas.openxmlformats.org/officeDocument/2006/relationships/slide" Target="slides/slide5.xml"/><Relationship Id="rId33" Type="http://schemas.openxmlformats.org/officeDocument/2006/relationships/font" Target="fonts/Oswald-regular.fntdata"/><Relationship Id="rId10" Type="http://schemas.openxmlformats.org/officeDocument/2006/relationships/slide" Target="slides/slide4.xml"/><Relationship Id="rId32" Type="http://schemas.openxmlformats.org/officeDocument/2006/relationships/font" Target="fonts/SourceCodePro-boldItalic.fntdata"/><Relationship Id="rId13" Type="http://schemas.openxmlformats.org/officeDocument/2006/relationships/slide" Target="slides/slide7.xml"/><Relationship Id="rId35" Type="http://customschemas.google.com/relationships/presentationmetadata" Target="metadata"/><Relationship Id="rId12" Type="http://schemas.openxmlformats.org/officeDocument/2006/relationships/slide" Target="slides/slide6.xml"/><Relationship Id="rId34" Type="http://schemas.openxmlformats.org/officeDocument/2006/relationships/font" Target="fonts/Oswald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04130a70f0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04130a70f0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04130a70f0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04130a70f0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04130a70f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304130a70f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04130a70f0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04130a70f0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04130a70f0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04130a70f0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4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4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2" name="Google Shape;52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4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04130a70f0_0_28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5" name="Google Shape;65;g304130a70f0_0_28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6" name="Google Shape;66;g304130a70f0_0_2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04130a70f0_0_28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9" name="Google Shape;69;g304130a70f0_0_2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04130a70f0_0_2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g304130a70f0_0_2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" name="Google Shape;73;g304130a70f0_0_2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04130a70f0_0_2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g304130a70f0_0_29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g304130a70f0_0_29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g304130a70f0_0_2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04130a70f0_0_2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" name="Google Shape;81;g304130a70f0_0_2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04130a70f0_0_30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g304130a70f0_0_30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" name="Google Shape;85;g304130a70f0_0_3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04130a70f0_0_30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8" name="Google Shape;88;g304130a70f0_0_3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04130a70f0_0_30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304130a70f0_0_30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2" name="Google Shape;92;g304130a70f0_0_30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3" name="Google Shape;93;g304130a70f0_0_30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" name="Google Shape;94;g304130a70f0_0_3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04130a70f0_0_31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7" name="Google Shape;97;g304130a70f0_0_3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04130a70f0_0_3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0" name="Google Shape;100;g304130a70f0_0_3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" name="Google Shape;101;g304130a70f0_0_3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04130a70f0_0_3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3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3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3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9"/>
          <p:cNvSpPr/>
          <p:nvPr>
            <p:ph idx="2" type="pic"/>
          </p:nvPr>
        </p:nvSpPr>
        <p:spPr>
          <a:xfrm>
            <a:off x="0" y="1"/>
            <a:ext cx="9144000" cy="342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5" name="Google Shape;25;p39"/>
          <p:cNvSpPr txBox="1"/>
          <p:nvPr>
            <p:ph type="title"/>
          </p:nvPr>
        </p:nvSpPr>
        <p:spPr>
          <a:xfrm>
            <a:off x="964545" y="1000594"/>
            <a:ext cx="2722800" cy="14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Black"/>
              <a:buNone/>
              <a:defRPr sz="3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" name="Google Shape;28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4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4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4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04130a70f0_0_2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" name="Google Shape;61;g304130a70f0_0_2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" name="Google Shape;62;g304130a70f0_0_2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8.jpg"/><Relationship Id="rId6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7.png"/><Relationship Id="rId5" Type="http://schemas.openxmlformats.org/officeDocument/2006/relationships/image" Target="../media/image13.png"/><Relationship Id="rId6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Relationship Id="rId6" Type="http://schemas.openxmlformats.org/officeDocument/2006/relationships/image" Target="../media/image30.png"/><Relationship Id="rId7" Type="http://schemas.openxmlformats.org/officeDocument/2006/relationships/image" Target="../media/image18.png"/><Relationship Id="rId8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21.png"/><Relationship Id="rId13" Type="http://schemas.openxmlformats.org/officeDocument/2006/relationships/image" Target="../media/image25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9" Type="http://schemas.openxmlformats.org/officeDocument/2006/relationships/hyperlink" Target="https://quarto.org/docs/reference/" TargetMode="External"/><Relationship Id="rId14" Type="http://schemas.openxmlformats.org/officeDocument/2006/relationships/image" Target="../media/image22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Relationship Id="rId7" Type="http://schemas.openxmlformats.org/officeDocument/2006/relationships/hyperlink" Target="https://quarto.org/docs/reference/" TargetMode="External"/><Relationship Id="rId8" Type="http://schemas.openxmlformats.org/officeDocument/2006/relationships/hyperlink" Target="https://quarto.org/docs/referenc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6187" y="343200"/>
            <a:ext cx="3571625" cy="253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"/>
          <p:cNvSpPr txBox="1"/>
          <p:nvPr/>
        </p:nvSpPr>
        <p:spPr>
          <a:xfrm>
            <a:off x="1345352" y="3042600"/>
            <a:ext cx="6546300" cy="15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2800">
                <a:solidFill>
                  <a:srgbClr val="BE1019"/>
                </a:solidFill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Integration Quarto Markdown with Python for Inline Code Dynamic Reporting</a:t>
            </a:r>
            <a:endParaRPr b="1" i="0" sz="18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Date: 2</a:t>
            </a:r>
            <a:r>
              <a:rPr b="1" lang="en" sz="1800">
                <a:solidFill>
                  <a:srgbClr val="434343"/>
                </a:solidFill>
              </a:rPr>
              <a:t>4</a:t>
            </a:r>
            <a:r>
              <a:rPr b="1" i="0" lang="en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b="1" lang="en" sz="1800">
                <a:solidFill>
                  <a:srgbClr val="434343"/>
                </a:solidFill>
              </a:rPr>
              <a:t>26</a:t>
            </a:r>
            <a:r>
              <a:rPr b="1" i="0" lang="en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800">
                <a:solidFill>
                  <a:srgbClr val="434343"/>
                </a:solidFill>
              </a:rPr>
              <a:t>September</a:t>
            </a:r>
            <a:r>
              <a:rPr b="1" i="0" lang="en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202</a:t>
            </a:r>
            <a:r>
              <a:rPr b="1" lang="en" sz="1800">
                <a:solidFill>
                  <a:srgbClr val="434343"/>
                </a:solidFill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68950" y="76201"/>
            <a:ext cx="1732176" cy="40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g304130a70f0_0_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825" y="987350"/>
            <a:ext cx="6589950" cy="3411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304130a70f0_0_363"/>
          <p:cNvSpPr txBox="1"/>
          <p:nvPr>
            <p:ph type="title"/>
          </p:nvPr>
        </p:nvSpPr>
        <p:spPr>
          <a:xfrm>
            <a:off x="628650" y="1049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Background </a:t>
            </a:r>
            <a:r>
              <a:rPr b="1" lang="en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Check</a:t>
            </a:r>
            <a:endParaRPr>
              <a:solidFill>
                <a:srgbClr val="C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g304130a70f0_0_3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68950" y="76201"/>
            <a:ext cx="1732176" cy="40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2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000000">
              <a:alpha val="84705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6" name="Google Shape;236;p12"/>
          <p:cNvSpPr txBox="1"/>
          <p:nvPr/>
        </p:nvSpPr>
        <p:spPr>
          <a:xfrm>
            <a:off x="1799100" y="1826825"/>
            <a:ext cx="5545800" cy="128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Our</a:t>
            </a:r>
            <a:endParaRPr b="1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BE1019"/>
                </a:solidFill>
                <a:latin typeface="Arial"/>
                <a:ea typeface="Arial"/>
                <a:cs typeface="Arial"/>
                <a:sym typeface="Arial"/>
              </a:rPr>
              <a:t>Road Map</a:t>
            </a:r>
            <a:endParaRPr b="1" i="0" sz="3600" u="none" cap="none" strike="noStrike">
              <a:solidFill>
                <a:srgbClr val="BE1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4975" y="92425"/>
            <a:ext cx="1538025" cy="51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68950" y="76201"/>
            <a:ext cx="1732176" cy="40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02451"/>
            <a:ext cx="8839202" cy="137330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3"/>
          <p:cNvSpPr txBox="1"/>
          <p:nvPr>
            <p:ph type="title"/>
          </p:nvPr>
        </p:nvSpPr>
        <p:spPr>
          <a:xfrm>
            <a:off x="628650" y="1049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Mind</a:t>
            </a: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Map</a:t>
            </a:r>
            <a:endParaRPr>
              <a:solidFill>
                <a:srgbClr val="C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4"/>
          <p:cNvSpPr txBox="1"/>
          <p:nvPr/>
        </p:nvSpPr>
        <p:spPr>
          <a:xfrm>
            <a:off x="119400" y="2019025"/>
            <a:ext cx="89052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LET’S GO TO IN CLASS </a:t>
            </a:r>
            <a:r>
              <a:rPr b="1" lang="en" sz="3600">
                <a:solidFill>
                  <a:schemeClr val="dk1"/>
                </a:solidFill>
              </a:rPr>
              <a:t>Q</a:t>
            </a:r>
            <a:r>
              <a:rPr b="1" i="0" lang="e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md</a:t>
            </a:r>
            <a:endParaRPr b="1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68950" y="76201"/>
            <a:ext cx="1732176" cy="40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/>
          <p:nvPr/>
        </p:nvSpPr>
        <p:spPr>
          <a:xfrm>
            <a:off x="484800" y="1720000"/>
            <a:ext cx="8174400" cy="13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Thank</a:t>
            </a:r>
            <a:r>
              <a:rPr b="1" i="0" lang="en" sz="4400" u="none" cap="none" strike="noStrike">
                <a:solidFill>
                  <a:srgbClr val="BE1019"/>
                </a:solidFill>
                <a:latin typeface="Arial"/>
                <a:ea typeface="Arial"/>
                <a:cs typeface="Arial"/>
                <a:sym typeface="Arial"/>
              </a:rPr>
              <a:t> You</a:t>
            </a:r>
            <a:endParaRPr b="1" i="0" sz="4400" u="none" cap="none" strike="noStrike">
              <a:solidFill>
                <a:srgbClr val="BE1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27025" y="2672675"/>
            <a:ext cx="2524125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35625" y="76201"/>
            <a:ext cx="1732176" cy="40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04130a70f0_0_263"/>
          <p:cNvSpPr/>
          <p:nvPr/>
        </p:nvSpPr>
        <p:spPr>
          <a:xfrm>
            <a:off x="0" y="0"/>
            <a:ext cx="3890400" cy="5143500"/>
          </a:xfrm>
          <a:prstGeom prst="rect">
            <a:avLst/>
          </a:prstGeom>
          <a:solidFill>
            <a:srgbClr val="000000">
              <a:alpha val="8471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6" name="Google Shape;116;g304130a70f0_0_263"/>
          <p:cNvSpPr txBox="1"/>
          <p:nvPr/>
        </p:nvSpPr>
        <p:spPr>
          <a:xfrm>
            <a:off x="4042788" y="3460750"/>
            <a:ext cx="23289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C00000"/>
                </a:solidFill>
                <a:latin typeface="Raleway"/>
                <a:ea typeface="Raleway"/>
                <a:cs typeface="Raleway"/>
                <a:sym typeface="Raleway"/>
              </a:rPr>
              <a:t>Irfan</a:t>
            </a:r>
            <a:endParaRPr b="1" sz="2000">
              <a:solidFill>
                <a:srgbClr val="C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7" name="Google Shape;117;g304130a70f0_0_263"/>
          <p:cNvSpPr txBox="1"/>
          <p:nvPr/>
        </p:nvSpPr>
        <p:spPr>
          <a:xfrm>
            <a:off x="1374500" y="3460750"/>
            <a:ext cx="1141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Victor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8" name="Google Shape;118;g304130a70f0_0_2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35625" y="76201"/>
            <a:ext cx="1732176" cy="4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304130a70f0_0_263"/>
          <p:cNvSpPr txBox="1"/>
          <p:nvPr>
            <p:ph type="title"/>
          </p:nvPr>
        </p:nvSpPr>
        <p:spPr>
          <a:xfrm>
            <a:off x="354450" y="243700"/>
            <a:ext cx="31815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</a:pPr>
            <a:r>
              <a:rPr b="1" lang="en">
                <a:solidFill>
                  <a:srgbClr val="FFFFFF"/>
                </a:solidFill>
              </a:rPr>
              <a:t>Teaching Teams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20" name="Google Shape;120;g304130a70f0_0_263"/>
          <p:cNvSpPr txBox="1"/>
          <p:nvPr/>
        </p:nvSpPr>
        <p:spPr>
          <a:xfrm>
            <a:off x="4126550" y="3848900"/>
            <a:ext cx="22452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C00000"/>
                </a:solidFill>
                <a:latin typeface="Raleway"/>
                <a:ea typeface="Raleway"/>
                <a:cs typeface="Raleway"/>
                <a:sym typeface="Raleway"/>
              </a:rPr>
              <a:t>Teaching Assistant</a:t>
            </a:r>
            <a:endParaRPr b="1" sz="1500">
              <a:solidFill>
                <a:srgbClr val="C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1" name="Google Shape;121;g304130a70f0_0_263"/>
          <p:cNvSpPr txBox="1"/>
          <p:nvPr/>
        </p:nvSpPr>
        <p:spPr>
          <a:xfrm>
            <a:off x="1374394" y="3857200"/>
            <a:ext cx="1141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Instructor</a:t>
            </a:r>
            <a:endParaRPr b="1"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2" name="Google Shape;122;g304130a70f0_0_263"/>
          <p:cNvSpPr txBox="1"/>
          <p:nvPr/>
        </p:nvSpPr>
        <p:spPr>
          <a:xfrm>
            <a:off x="6590338" y="3460750"/>
            <a:ext cx="23289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C00000"/>
                </a:solidFill>
                <a:latin typeface="Raleway"/>
                <a:ea typeface="Raleway"/>
                <a:cs typeface="Raleway"/>
                <a:sym typeface="Raleway"/>
              </a:rPr>
              <a:t>Rany</a:t>
            </a:r>
            <a:endParaRPr b="1" sz="2000">
              <a:solidFill>
                <a:srgbClr val="C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3" name="Google Shape;123;g304130a70f0_0_263"/>
          <p:cNvSpPr txBox="1"/>
          <p:nvPr/>
        </p:nvSpPr>
        <p:spPr>
          <a:xfrm>
            <a:off x="6674100" y="3848900"/>
            <a:ext cx="22452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C00000"/>
                </a:solidFill>
                <a:latin typeface="Raleway"/>
                <a:ea typeface="Raleway"/>
                <a:cs typeface="Raleway"/>
                <a:sym typeface="Raleway"/>
              </a:rPr>
              <a:t>Teaching Assistant</a:t>
            </a:r>
            <a:endParaRPr b="1" sz="1500">
              <a:solidFill>
                <a:srgbClr val="C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4" name="Google Shape;124;g304130a70f0_0_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2300" y="1375775"/>
            <a:ext cx="1868525" cy="18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304130a70f0_0_263"/>
          <p:cNvPicPr preferRelativeResize="0"/>
          <p:nvPr/>
        </p:nvPicPr>
        <p:blipFill rotWithShape="1">
          <a:blip r:embed="rId5">
            <a:alphaModFix/>
          </a:blip>
          <a:srcRect b="26939" l="11269" r="7303" t="18517"/>
          <a:stretch/>
        </p:blipFill>
        <p:spPr>
          <a:xfrm>
            <a:off x="6822100" y="1372525"/>
            <a:ext cx="1865400" cy="18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304130a70f0_0_2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16450" y="1384575"/>
            <a:ext cx="1865400" cy="185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000000">
              <a:alpha val="84705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2" name="Google Shape;132;p2"/>
          <p:cNvSpPr txBox="1"/>
          <p:nvPr/>
        </p:nvSpPr>
        <p:spPr>
          <a:xfrm>
            <a:off x="624350" y="1857525"/>
            <a:ext cx="7980900" cy="128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</a:rPr>
              <a:t>Have You Ever Heard About</a:t>
            </a:r>
            <a:r>
              <a:rPr b="1" i="0" lang="en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BE1019"/>
                </a:solidFill>
              </a:rPr>
              <a:t>Inline Code &amp; Dynamic Reporting</a:t>
            </a:r>
            <a:r>
              <a:rPr b="1" i="0" lang="en" sz="3600" u="none" cap="none" strike="noStrike">
                <a:solidFill>
                  <a:srgbClr val="BE1019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1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4975" y="92425"/>
            <a:ext cx="1538025" cy="51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"/>
          <p:cNvSpPr txBox="1"/>
          <p:nvPr/>
        </p:nvSpPr>
        <p:spPr>
          <a:xfrm>
            <a:off x="3377700" y="1088250"/>
            <a:ext cx="57663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1" i="0" sz="1266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66"/>
              <a:buFont typeface="Arial"/>
              <a:buNone/>
            </a:pPr>
            <a:r>
              <a:rPr b="1" lang="en" sz="2766">
                <a:solidFill>
                  <a:srgbClr val="BE1019"/>
                </a:solidFill>
              </a:rPr>
              <a:t>Inline</a:t>
            </a:r>
            <a:r>
              <a:rPr b="1" i="0" lang="en" sz="2766" u="none" cap="none" strike="noStrike">
                <a:solidFill>
                  <a:srgbClr val="BE101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2766">
                <a:solidFill>
                  <a:srgbClr val="BE1019"/>
                </a:solidFill>
              </a:rPr>
              <a:t>Code </a:t>
            </a:r>
            <a:r>
              <a:rPr b="1" i="0" lang="en" sz="206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the process </a:t>
            </a:r>
            <a:r>
              <a:rPr b="1" lang="en" sz="2766">
                <a:solidFill>
                  <a:srgbClr val="BE1019"/>
                </a:solidFill>
              </a:rPr>
              <a:t>when code of program</a:t>
            </a:r>
            <a:r>
              <a:rPr b="1" lang="en" sz="2066"/>
              <a:t> is inserted </a:t>
            </a:r>
            <a:r>
              <a:rPr b="1" lang="en" sz="2766">
                <a:solidFill>
                  <a:srgbClr val="BE1019"/>
                </a:solidFill>
              </a:rPr>
              <a:t>into a text or </a:t>
            </a:r>
            <a:r>
              <a:rPr b="1" lang="en" sz="2766">
                <a:solidFill>
                  <a:srgbClr val="BE1019"/>
                </a:solidFill>
              </a:rPr>
              <a:t>narration</a:t>
            </a:r>
            <a:endParaRPr b="0" i="0" sz="2400" u="none" cap="none" strike="noStrike">
              <a:solidFill>
                <a:srgbClr val="BE1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300" y="1265425"/>
            <a:ext cx="3069850" cy="306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68950" y="76201"/>
            <a:ext cx="1732176" cy="4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3"/>
          <p:cNvSpPr txBox="1"/>
          <p:nvPr>
            <p:ph type="title"/>
          </p:nvPr>
        </p:nvSpPr>
        <p:spPr>
          <a:xfrm>
            <a:off x="628650" y="1049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Definition</a:t>
            </a: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Inline Code</a:t>
            </a:r>
            <a:endParaRPr>
              <a:solidFill>
                <a:srgbClr val="C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2" name="Google Shape;142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5725" y="2920950"/>
            <a:ext cx="5035051" cy="200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1475" y="1424725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4"/>
          <p:cNvSpPr txBox="1"/>
          <p:nvPr/>
        </p:nvSpPr>
        <p:spPr>
          <a:xfrm>
            <a:off x="-965700" y="1088250"/>
            <a:ext cx="57663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1" i="0" sz="1266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66"/>
              <a:buFont typeface="Arial"/>
              <a:buNone/>
            </a:pPr>
            <a:r>
              <a:rPr b="1" lang="en" sz="2766">
                <a:solidFill>
                  <a:srgbClr val="BE1019"/>
                </a:solidFill>
              </a:rPr>
              <a:t>Dynamic Reporting</a:t>
            </a:r>
            <a:endParaRPr b="0" i="0" sz="2400" u="none" cap="none" strike="noStrike">
              <a:solidFill>
                <a:srgbClr val="BE1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4"/>
          <p:cNvSpPr txBox="1"/>
          <p:nvPr>
            <p:ph type="title"/>
          </p:nvPr>
        </p:nvSpPr>
        <p:spPr>
          <a:xfrm>
            <a:off x="628650" y="1049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Inline Code</a:t>
            </a:r>
            <a:endParaRPr>
              <a:solidFill>
                <a:srgbClr val="C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3149100" y="2273650"/>
            <a:ext cx="2438400" cy="515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1" i="0" sz="1266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7700"/>
              <a:buFont typeface="Arial"/>
              <a:buNone/>
            </a:pPr>
            <a:r>
              <a:rPr b="1" lang="en" sz="2166">
                <a:solidFill>
                  <a:schemeClr val="dk1"/>
                </a:solidFill>
              </a:rPr>
              <a:t>To present findings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1" name="Google Shape;151;p4"/>
          <p:cNvCxnSpPr>
            <a:endCxn id="150" idx="1"/>
          </p:cNvCxnSpPr>
          <p:nvPr/>
        </p:nvCxnSpPr>
        <p:spPr>
          <a:xfrm flipH="1" rot="-5400000">
            <a:off x="2523750" y="1905850"/>
            <a:ext cx="703200" cy="5475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2" name="Google Shape;152;p4"/>
          <p:cNvSpPr txBox="1"/>
          <p:nvPr/>
        </p:nvSpPr>
        <p:spPr>
          <a:xfrm>
            <a:off x="1929900" y="3111850"/>
            <a:ext cx="3657600" cy="515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1" i="0" sz="1266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7700"/>
              <a:buFont typeface="Arial"/>
              <a:buNone/>
            </a:pPr>
            <a:r>
              <a:rPr b="1" lang="en" sz="2166">
                <a:solidFill>
                  <a:schemeClr val="dk1"/>
                </a:solidFill>
              </a:rPr>
              <a:t>Adaptively</a:t>
            </a:r>
            <a:r>
              <a:rPr b="1" lang="en" sz="2166">
                <a:solidFill>
                  <a:schemeClr val="dk1"/>
                </a:solidFill>
              </a:rPr>
              <a:t> change based on input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4"/>
          <p:cNvCxnSpPr>
            <a:endCxn id="152" idx="1"/>
          </p:cNvCxnSpPr>
          <p:nvPr/>
        </p:nvCxnSpPr>
        <p:spPr>
          <a:xfrm flipH="1" rot="-5400000">
            <a:off x="671400" y="2110900"/>
            <a:ext cx="1528800" cy="9882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4" name="Google Shape;154;p4"/>
          <p:cNvSpPr txBox="1"/>
          <p:nvPr/>
        </p:nvSpPr>
        <p:spPr>
          <a:xfrm>
            <a:off x="436500" y="3818150"/>
            <a:ext cx="57663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1" i="0" sz="866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040C28"/>
                </a:solidFill>
                <a:highlight>
                  <a:srgbClr val="FFFFFF"/>
                </a:highlight>
              </a:rPr>
              <a:t>T</a:t>
            </a:r>
            <a:r>
              <a:rPr b="1" lang="en" sz="1500">
                <a:solidFill>
                  <a:srgbClr val="040C28"/>
                </a:solidFill>
                <a:highlight>
                  <a:srgbClr val="FFFFFF"/>
                </a:highlight>
              </a:rPr>
              <a:t>ype of reporting that </a:t>
            </a:r>
            <a:r>
              <a:rPr b="1" lang="en" sz="1800">
                <a:solidFill>
                  <a:srgbClr val="BE1019"/>
                </a:solidFill>
                <a:highlight>
                  <a:srgbClr val="FFFFFF"/>
                </a:highlight>
              </a:rPr>
              <a:t>g</a:t>
            </a:r>
            <a:r>
              <a:rPr b="1" lang="en" sz="1800">
                <a:solidFill>
                  <a:srgbClr val="C00000"/>
                </a:solidFill>
                <a:highlight>
                  <a:srgbClr val="FFFFFF"/>
                </a:highlight>
              </a:rPr>
              <a:t>enerates/updates reports</a:t>
            </a:r>
            <a:r>
              <a:rPr b="1" lang="en" sz="1300">
                <a:solidFill>
                  <a:srgbClr val="040C28"/>
                </a:solidFill>
                <a:highlight>
                  <a:srgbClr val="FFFFFF"/>
                </a:highlight>
              </a:rPr>
              <a:t> </a:t>
            </a:r>
            <a:r>
              <a:rPr b="1" lang="en" sz="1500">
                <a:solidFill>
                  <a:srgbClr val="040C28"/>
                </a:solidFill>
                <a:highlight>
                  <a:srgbClr val="FFFFFF"/>
                </a:highlight>
              </a:rPr>
              <a:t>based on </a:t>
            </a:r>
            <a:r>
              <a:rPr b="1" lang="en" sz="1800">
                <a:solidFill>
                  <a:srgbClr val="C00000"/>
                </a:solidFill>
                <a:highlight>
                  <a:srgbClr val="FFFFFF"/>
                </a:highlight>
              </a:rPr>
              <a:t>changes to the data sources</a:t>
            </a:r>
            <a:endParaRPr b="1" sz="2666">
              <a:solidFill>
                <a:srgbClr val="C00000"/>
              </a:solidFill>
            </a:endParaRPr>
          </a:p>
        </p:txBody>
      </p:sp>
      <p:pic>
        <p:nvPicPr>
          <p:cNvPr id="155" name="Google Shape;15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68950" y="76201"/>
            <a:ext cx="1732176" cy="40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04130a70f0_0_18"/>
          <p:cNvSpPr txBox="1"/>
          <p:nvPr>
            <p:ph type="title"/>
          </p:nvPr>
        </p:nvSpPr>
        <p:spPr>
          <a:xfrm>
            <a:off x="377375" y="257375"/>
            <a:ext cx="82143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Why </a:t>
            </a:r>
            <a:r>
              <a:rPr b="1" lang="en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Inline Code Powerfull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for </a:t>
            </a:r>
            <a:r>
              <a:rPr b="1" lang="en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Reporting?</a:t>
            </a:r>
            <a:endParaRPr>
              <a:solidFill>
                <a:srgbClr val="C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1" name="Google Shape;161;g304130a70f0_0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68950" y="76201"/>
            <a:ext cx="1732176" cy="40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304130a70f0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375" y="2486311"/>
            <a:ext cx="1241701" cy="141482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304130a70f0_0_18"/>
          <p:cNvSpPr/>
          <p:nvPr/>
        </p:nvSpPr>
        <p:spPr>
          <a:xfrm>
            <a:off x="1922025" y="1676700"/>
            <a:ext cx="2215500" cy="418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Scheduled Timeline</a:t>
            </a:r>
            <a:endParaRPr b="1" sz="1600"/>
          </a:p>
        </p:txBody>
      </p:sp>
      <p:sp>
        <p:nvSpPr>
          <p:cNvPr id="164" name="Google Shape;164;g304130a70f0_0_18"/>
          <p:cNvSpPr/>
          <p:nvPr/>
        </p:nvSpPr>
        <p:spPr>
          <a:xfrm>
            <a:off x="4708875" y="4688325"/>
            <a:ext cx="1292100" cy="418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51C7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51C75"/>
                </a:solidFill>
              </a:rPr>
              <a:t>Data</a:t>
            </a:r>
            <a:endParaRPr b="1" sz="1600">
              <a:solidFill>
                <a:srgbClr val="351C75"/>
              </a:solidFill>
            </a:endParaRPr>
          </a:p>
        </p:txBody>
      </p:sp>
      <p:cxnSp>
        <p:nvCxnSpPr>
          <p:cNvPr id="165" name="Google Shape;165;g304130a70f0_0_18"/>
          <p:cNvCxnSpPr>
            <a:stCxn id="162" idx="0"/>
            <a:endCxn id="163" idx="1"/>
          </p:cNvCxnSpPr>
          <p:nvPr/>
        </p:nvCxnSpPr>
        <p:spPr>
          <a:xfrm rot="-5400000">
            <a:off x="1245425" y="1809811"/>
            <a:ext cx="600300" cy="7527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66" name="Google Shape;166;g304130a70f0_0_18"/>
          <p:cNvSpPr/>
          <p:nvPr/>
        </p:nvSpPr>
        <p:spPr>
          <a:xfrm>
            <a:off x="4708925" y="1111875"/>
            <a:ext cx="1241700" cy="418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D9EE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D9EEB"/>
                </a:solidFill>
              </a:rPr>
              <a:t>Weekly</a:t>
            </a:r>
            <a:endParaRPr b="1" sz="1600">
              <a:solidFill>
                <a:srgbClr val="6D9EEB"/>
              </a:solidFill>
            </a:endParaRPr>
          </a:p>
        </p:txBody>
      </p:sp>
      <p:sp>
        <p:nvSpPr>
          <p:cNvPr id="167" name="Google Shape;167;g304130a70f0_0_18"/>
          <p:cNvSpPr/>
          <p:nvPr/>
        </p:nvSpPr>
        <p:spPr>
          <a:xfrm>
            <a:off x="4708925" y="1676700"/>
            <a:ext cx="1241700" cy="418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8E7CC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8E7CC3"/>
                </a:solidFill>
              </a:rPr>
              <a:t>Monthly</a:t>
            </a:r>
            <a:endParaRPr b="1" sz="1600">
              <a:solidFill>
                <a:srgbClr val="8E7CC3"/>
              </a:solidFill>
            </a:endParaRPr>
          </a:p>
        </p:txBody>
      </p:sp>
      <p:sp>
        <p:nvSpPr>
          <p:cNvPr id="168" name="Google Shape;168;g304130a70f0_0_18"/>
          <p:cNvSpPr/>
          <p:nvPr/>
        </p:nvSpPr>
        <p:spPr>
          <a:xfrm>
            <a:off x="4708925" y="2254875"/>
            <a:ext cx="1241700" cy="418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6B26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6B26B"/>
                </a:solidFill>
              </a:rPr>
              <a:t>Yearly</a:t>
            </a:r>
            <a:endParaRPr b="1" sz="1600">
              <a:solidFill>
                <a:srgbClr val="F6B26B"/>
              </a:solidFill>
            </a:endParaRPr>
          </a:p>
        </p:txBody>
      </p:sp>
      <p:cxnSp>
        <p:nvCxnSpPr>
          <p:cNvPr id="169" name="Google Shape;169;g304130a70f0_0_18"/>
          <p:cNvCxnSpPr>
            <a:stCxn id="163" idx="0"/>
            <a:endCxn id="166" idx="1"/>
          </p:cNvCxnSpPr>
          <p:nvPr/>
        </p:nvCxnSpPr>
        <p:spPr>
          <a:xfrm rot="-5400000">
            <a:off x="3691575" y="659400"/>
            <a:ext cx="355500" cy="1679100"/>
          </a:xfrm>
          <a:prstGeom prst="bentConnector2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0" name="Google Shape;170;g304130a70f0_0_18"/>
          <p:cNvCxnSpPr>
            <a:stCxn id="163" idx="3"/>
            <a:endCxn id="167" idx="1"/>
          </p:cNvCxnSpPr>
          <p:nvPr/>
        </p:nvCxnSpPr>
        <p:spPr>
          <a:xfrm>
            <a:off x="4137525" y="1885950"/>
            <a:ext cx="571500" cy="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1" name="Google Shape;171;g304130a70f0_0_18"/>
          <p:cNvCxnSpPr>
            <a:stCxn id="163" idx="2"/>
            <a:endCxn id="168" idx="1"/>
          </p:cNvCxnSpPr>
          <p:nvPr/>
        </p:nvCxnSpPr>
        <p:spPr>
          <a:xfrm flipH="1" rot="-5400000">
            <a:off x="3684825" y="1440150"/>
            <a:ext cx="369000" cy="1679100"/>
          </a:xfrm>
          <a:prstGeom prst="bentConnector2">
            <a:avLst/>
          </a:prstGeom>
          <a:noFill/>
          <a:ln cap="flat" cmpd="sng" w="19050">
            <a:solidFill>
              <a:srgbClr val="F6B26B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72" name="Google Shape;172;g304130a70f0_0_18"/>
          <p:cNvSpPr/>
          <p:nvPr/>
        </p:nvSpPr>
        <p:spPr>
          <a:xfrm>
            <a:off x="1724175" y="4100175"/>
            <a:ext cx="2611200" cy="418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Normally Same Content</a:t>
            </a:r>
            <a:endParaRPr b="1" sz="1600"/>
          </a:p>
        </p:txBody>
      </p:sp>
      <p:cxnSp>
        <p:nvCxnSpPr>
          <p:cNvPr id="173" name="Google Shape;173;g304130a70f0_0_18"/>
          <p:cNvCxnSpPr>
            <a:stCxn id="162" idx="2"/>
            <a:endCxn id="172" idx="1"/>
          </p:cNvCxnSpPr>
          <p:nvPr/>
        </p:nvCxnSpPr>
        <p:spPr>
          <a:xfrm flipH="1" rot="-5400000">
            <a:off x="1242575" y="3827789"/>
            <a:ext cx="408300" cy="5550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74" name="Google Shape;174;g304130a70f0_0_18"/>
          <p:cNvSpPr/>
          <p:nvPr/>
        </p:nvSpPr>
        <p:spPr>
          <a:xfrm>
            <a:off x="4709025" y="3601400"/>
            <a:ext cx="1291800" cy="418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8761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8761D"/>
                </a:solidFill>
              </a:rPr>
              <a:t>Narrative</a:t>
            </a:r>
            <a:endParaRPr b="1" sz="1600">
              <a:solidFill>
                <a:srgbClr val="38761D"/>
              </a:solidFill>
            </a:endParaRPr>
          </a:p>
        </p:txBody>
      </p:sp>
      <p:cxnSp>
        <p:nvCxnSpPr>
          <p:cNvPr id="175" name="Google Shape;175;g304130a70f0_0_18"/>
          <p:cNvCxnSpPr>
            <a:stCxn id="172" idx="0"/>
            <a:endCxn id="174" idx="1"/>
          </p:cNvCxnSpPr>
          <p:nvPr/>
        </p:nvCxnSpPr>
        <p:spPr>
          <a:xfrm rot="-5400000">
            <a:off x="3724725" y="3115725"/>
            <a:ext cx="289500" cy="1679400"/>
          </a:xfrm>
          <a:prstGeom prst="bentConnector2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6" name="Google Shape;176;g304130a70f0_0_18"/>
          <p:cNvCxnSpPr>
            <a:stCxn id="172" idx="2"/>
            <a:endCxn id="164" idx="1"/>
          </p:cNvCxnSpPr>
          <p:nvPr/>
        </p:nvCxnSpPr>
        <p:spPr>
          <a:xfrm flipH="1" rot="-5400000">
            <a:off x="3679875" y="3868575"/>
            <a:ext cx="378900" cy="1679100"/>
          </a:xfrm>
          <a:prstGeom prst="bentConnector2">
            <a:avLst/>
          </a:prstGeom>
          <a:noFill/>
          <a:ln cap="flat" cmpd="sng" w="19050">
            <a:solidFill>
              <a:srgbClr val="351C75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77" name="Google Shape;177;g304130a70f0_0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7525" y="1583062"/>
            <a:ext cx="1053775" cy="105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304130a70f0_0_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9425" y="3906175"/>
            <a:ext cx="991400" cy="99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304130a70f0_0_18"/>
          <p:cNvSpPr txBox="1"/>
          <p:nvPr/>
        </p:nvSpPr>
        <p:spPr>
          <a:xfrm>
            <a:off x="6239100" y="1166850"/>
            <a:ext cx="30000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Reduce Workload</a:t>
            </a:r>
            <a:endParaRPr sz="200"/>
          </a:p>
        </p:txBody>
      </p:sp>
      <p:sp>
        <p:nvSpPr>
          <p:cNvPr id="180" name="Google Shape;180;g304130a70f0_0_18"/>
          <p:cNvSpPr txBox="1"/>
          <p:nvPr/>
        </p:nvSpPr>
        <p:spPr>
          <a:xfrm>
            <a:off x="6239100" y="3529050"/>
            <a:ext cx="30000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Reproducible</a:t>
            </a:r>
            <a:r>
              <a:rPr b="1" lang="en" sz="1600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 Code</a:t>
            </a:r>
            <a:endParaRPr sz="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000000">
              <a:alpha val="84705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6" name="Google Shape;186;p6"/>
          <p:cNvSpPr txBox="1"/>
          <p:nvPr/>
        </p:nvSpPr>
        <p:spPr>
          <a:xfrm>
            <a:off x="652625" y="1857525"/>
            <a:ext cx="7791000" cy="128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</a:rPr>
              <a:t>Tools </a:t>
            </a:r>
            <a:r>
              <a:rPr b="1" i="0" lang="en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b="1" lang="en" sz="3600">
                <a:solidFill>
                  <a:srgbClr val="FFFFFF"/>
                </a:solidFill>
              </a:rPr>
              <a:t>Implement</a:t>
            </a:r>
            <a:endParaRPr b="1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BE1019"/>
                </a:solidFill>
              </a:rPr>
              <a:t>Inline Code for Dynamic Reporting</a:t>
            </a:r>
            <a:endParaRPr b="1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4975" y="92425"/>
            <a:ext cx="1538025" cy="51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04130a70f0_0_104"/>
          <p:cNvSpPr/>
          <p:nvPr/>
        </p:nvSpPr>
        <p:spPr>
          <a:xfrm>
            <a:off x="113400" y="93150"/>
            <a:ext cx="4458600" cy="4957200"/>
          </a:xfrm>
          <a:prstGeom prst="rect">
            <a:avLst/>
          </a:prstGeom>
          <a:solidFill>
            <a:srgbClr val="000000">
              <a:alpha val="84710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304130a70f0_0_104"/>
          <p:cNvSpPr txBox="1"/>
          <p:nvPr/>
        </p:nvSpPr>
        <p:spPr>
          <a:xfrm>
            <a:off x="1586325" y="1997063"/>
            <a:ext cx="16608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coding language</a:t>
            </a:r>
            <a:endParaRPr sz="12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4" name="Google Shape;194;g304130a70f0_0_104"/>
          <p:cNvSpPr txBox="1"/>
          <p:nvPr/>
        </p:nvSpPr>
        <p:spPr>
          <a:xfrm>
            <a:off x="2124025" y="2316975"/>
            <a:ext cx="521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&amp;</a:t>
            </a:r>
            <a:endParaRPr sz="35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5" name="Google Shape;195;g304130a70f0_0_104"/>
          <p:cNvSpPr txBox="1"/>
          <p:nvPr/>
        </p:nvSpPr>
        <p:spPr>
          <a:xfrm>
            <a:off x="842700" y="18905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</a:rPr>
              <a:t>Tools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96" name="Google Shape;196;g304130a70f0_0_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725" y="3240975"/>
            <a:ext cx="1336699" cy="468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304130a70f0_0_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8350" y="2968096"/>
            <a:ext cx="915350" cy="1056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304130a70f0_0_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7201" y="1004839"/>
            <a:ext cx="915350" cy="91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304130a70f0_0_104"/>
          <p:cNvSpPr txBox="1"/>
          <p:nvPr/>
        </p:nvSpPr>
        <p:spPr>
          <a:xfrm>
            <a:off x="381000" y="4114800"/>
            <a:ext cx="38946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83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“At the end of the day, we want to get the work done - not worry about tools.”</a:t>
            </a:r>
            <a:endParaRPr/>
          </a:p>
        </p:txBody>
      </p:sp>
      <p:pic>
        <p:nvPicPr>
          <p:cNvPr id="200" name="Google Shape;200;g304130a70f0_0_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3313" y="3436525"/>
            <a:ext cx="1785273" cy="12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304130a70f0_0_1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38338" y="985325"/>
            <a:ext cx="3535224" cy="18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304130a70f0_0_104"/>
          <p:cNvSpPr txBox="1"/>
          <p:nvPr/>
        </p:nvSpPr>
        <p:spPr>
          <a:xfrm>
            <a:off x="6331600" y="460425"/>
            <a:ext cx="114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Source Code Pro"/>
                <a:ea typeface="Source Code Pro"/>
                <a:cs typeface="Source Code Pro"/>
                <a:sym typeface="Source Code Pro"/>
              </a:rPr>
              <a:t>Myth</a:t>
            </a:r>
            <a:endParaRPr b="1" sz="2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03" name="Google Shape;203;g304130a70f0_0_104"/>
          <p:cNvSpPr txBox="1"/>
          <p:nvPr/>
        </p:nvSpPr>
        <p:spPr>
          <a:xfrm>
            <a:off x="6331600" y="3064375"/>
            <a:ext cx="114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Source Code Pro"/>
                <a:ea typeface="Source Code Pro"/>
                <a:cs typeface="Source Code Pro"/>
                <a:sym typeface="Source Code Pro"/>
              </a:rPr>
              <a:t>Fact</a:t>
            </a:r>
            <a:endParaRPr b="1" sz="2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04" name="Google Shape;204;g304130a70f0_0_10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68950" y="76201"/>
            <a:ext cx="1732176" cy="40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g304130a70f0_0_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68950" y="76201"/>
            <a:ext cx="1732176" cy="4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304130a70f0_0_187"/>
          <p:cNvSpPr txBox="1"/>
          <p:nvPr>
            <p:ph type="title"/>
          </p:nvPr>
        </p:nvSpPr>
        <p:spPr>
          <a:xfrm>
            <a:off x="628650" y="1049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Quarto</a:t>
            </a: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Markdown</a:t>
            </a:r>
            <a:endParaRPr>
              <a:solidFill>
                <a:srgbClr val="C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1" name="Google Shape;211;g304130a70f0_0_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1050" y="1227031"/>
            <a:ext cx="1464300" cy="513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304130a70f0_0_1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5000" y="1950550"/>
            <a:ext cx="945739" cy="109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g304130a70f0_0_187"/>
          <p:cNvCxnSpPr>
            <a:stCxn id="211" idx="1"/>
            <a:endCxn id="212" idx="0"/>
          </p:cNvCxnSpPr>
          <p:nvPr/>
        </p:nvCxnSpPr>
        <p:spPr>
          <a:xfrm flipH="1">
            <a:off x="1407750" y="1483713"/>
            <a:ext cx="603300" cy="4668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14" name="Google Shape;214;g304130a70f0_0_1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44964" y="1950550"/>
            <a:ext cx="949111" cy="109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" name="Google Shape;215;g304130a70f0_0_187"/>
          <p:cNvCxnSpPr>
            <a:stCxn id="212" idx="3"/>
            <a:endCxn id="214" idx="1"/>
          </p:cNvCxnSpPr>
          <p:nvPr/>
        </p:nvCxnSpPr>
        <p:spPr>
          <a:xfrm>
            <a:off x="1880739" y="2498262"/>
            <a:ext cx="1464300" cy="600"/>
          </a:xfrm>
          <a:prstGeom prst="bentConnector3">
            <a:avLst>
              <a:gd fmla="val 49997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16" name="Google Shape;216;g304130a70f0_0_187"/>
          <p:cNvSpPr/>
          <p:nvPr/>
        </p:nvSpPr>
        <p:spPr>
          <a:xfrm>
            <a:off x="1407750" y="3256700"/>
            <a:ext cx="2525700" cy="513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Suitable for Various IDE</a:t>
            </a:r>
            <a:endParaRPr b="1"/>
          </a:p>
        </p:txBody>
      </p:sp>
      <p:sp>
        <p:nvSpPr>
          <p:cNvPr id="217" name="Google Shape;217;g304130a70f0_0_187"/>
          <p:cNvSpPr/>
          <p:nvPr/>
        </p:nvSpPr>
        <p:spPr>
          <a:xfrm>
            <a:off x="5403550" y="2781650"/>
            <a:ext cx="2803800" cy="513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7"/>
              </a:rPr>
              <a:t>Wide </a:t>
            </a:r>
            <a:r>
              <a:rPr b="1" lang="en" u="sng">
                <a:solidFill>
                  <a:schemeClr val="hlink"/>
                </a:solidFill>
                <a:hlinkClick r:id="rId8"/>
              </a:rPr>
              <a:t>Variety</a:t>
            </a:r>
            <a:r>
              <a:rPr b="1" lang="en" u="sng">
                <a:solidFill>
                  <a:schemeClr val="hlink"/>
                </a:solidFill>
                <a:hlinkClick r:id="rId9"/>
              </a:rPr>
              <a:t> Output Format</a:t>
            </a:r>
            <a:endParaRPr b="1"/>
          </a:p>
        </p:txBody>
      </p:sp>
      <p:pic>
        <p:nvPicPr>
          <p:cNvPr id="218" name="Google Shape;218;g304130a70f0_0_18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48625" y="3407575"/>
            <a:ext cx="2092750" cy="156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304130a70f0_0_18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8137" y="3980719"/>
            <a:ext cx="1464300" cy="64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304130a70f0_0_18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847825" y="3957616"/>
            <a:ext cx="1464325" cy="658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304130a70f0_0_18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555959" y="4044462"/>
            <a:ext cx="1129980" cy="51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304130a70f0_0_18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681229" y="1533622"/>
            <a:ext cx="2248424" cy="1135406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304130a70f0_0_187"/>
          <p:cNvSpPr/>
          <p:nvPr/>
        </p:nvSpPr>
        <p:spPr>
          <a:xfrm>
            <a:off x="5522550" y="970700"/>
            <a:ext cx="2525700" cy="513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Jupyter Backend Engine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